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81AB"/>
    <a:srgbClr val="1DB5C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89825-70CE-4449-ACDC-FEA8B2599D91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6EE03-827A-46E5-8553-BFA6C97519B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39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74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390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6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59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62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73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50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6EE03-827A-46E5-8553-BFA6C97519B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88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94257-A17A-F250-0766-C0CAA4520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2EEE22-AB97-53B2-BCC2-A52DEA7DC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E4DB19-30BD-67AC-E26B-5051424D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07208E-C7B0-27ED-F8EE-AC7B0341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038D5F-1B89-1FEB-519C-BCA5B849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39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FB8A4-0969-ECB8-045C-21387DB3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B3BD35-51E8-DFCA-AB0A-DFC76AAC1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8D26E-C89B-6665-517C-013F85BBD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D6CF8-EFA5-A0EB-B92E-628BE91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A73CAD-7E3F-D6DD-8ABD-EDE9BD70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074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90A09B-7BD4-0D89-D4BB-944E75964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DC4684-F901-599E-A55D-D96A7DAA6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9BD114-ACB6-5D42-6BFC-EB0D8263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34EF0-8FF9-49EF-E065-0F34AFA59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CE9ABA-1054-7DC5-57CA-2BC53C8C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4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FCF38-8458-DB18-90D3-6AED76A0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1C272-E5DD-DEAE-7F99-2F6A57A23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AEF3C3-2EBF-FFE4-DB8B-A6B48561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8C28AF-E312-7C15-3A9F-93AF0664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0A22E5-043F-3057-14F6-89D76D44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08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2DFE6-3737-4304-3CF7-29390596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9D6962-A5F2-5955-F9CC-610035C5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5F7750-0393-12E1-15A6-8CFA0AC1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7224AA-4463-434B-90A4-37C9D2785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937186-4A81-40AF-F03D-019F81E3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16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B2ABC-41F7-A535-B8EB-95435C91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0E1F57-B095-FA89-6143-245E0C3E5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E6AA2D-3CDF-CBA0-4D6D-EA3F6FF57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E854E5-8C19-90DB-1D72-86C0A300D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35ADE0-6C6B-6EEB-7197-09FD9D825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486B36-F52D-0730-8186-7464D13D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89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732CC-2F8C-F92A-7DD0-5DAB3600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18C9B3-91AC-1D67-D2AD-AD65708A6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0E208B-A1C0-5806-9AF0-4FD8ADB37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1C7825-E410-E355-9665-39CAEEE44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FE227C8-FEC5-5211-8A79-970774B3C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3A57C5-1423-7763-2ACD-8AD096FFA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0E0CF6-3B89-4325-BE03-53E02AEA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6E5298-8F93-6841-55AA-AFB6EA9A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1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57218-9429-D804-3EDB-39AD23A2B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CCEB1DC-2292-F667-72D2-17AC7887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91949-3F04-4C35-DF36-AF14D61E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83306C-80BC-695A-3CA5-9ECA0D4D9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980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540A9B-6665-0A5A-3B40-235DA422F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2ED9E9-4633-83C1-BB72-596D5412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4212AC-A1AC-F6DF-C3E5-8030C09E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85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61AB6-4F8F-B442-B2AE-9A0816D7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06FB38-0830-E572-7F9C-AD45D841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F80512-9F52-9136-6A01-DE748C223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53949-6472-1133-4552-3D552AF93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7C13B0-4B91-8237-8F5E-34751A91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6BD63A-CD85-CBDF-7BBC-27CFC144D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61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CF6F4-2D95-40AA-1482-FB77A0B7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557CFC-5261-B716-312D-CBFE6082C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3B13D7-BC3F-8A6E-96A5-87FE7314B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63C646-D310-B9ED-B623-F10F6F83C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AEA8A0-F6A9-AE08-B01A-CC732A292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503DEE-640A-048F-0EB7-99F27324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10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6B2398-8540-C527-3449-9CADC499A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8DD55F-982A-6E13-71AE-D627DDF7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779F98-25A5-2558-3EBE-312014200F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4FF4-9F5D-439E-BA53-0BACD67852E4}" type="datetimeFigureOut">
              <a:rPr lang="pt-BR" smtClean="0"/>
              <a:t>12/10/2024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65885-A5CB-B012-A537-07D5F76A7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5ED74A-117C-6A83-8912-B72DDA8EB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8A9A9-92AA-4584-A461-2419042CCB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C732AC3-15C9-205B-A763-FCECFD0305A4}"/>
              </a:ext>
            </a:extLst>
          </p:cNvPr>
          <p:cNvSpPr/>
          <p:nvPr/>
        </p:nvSpPr>
        <p:spPr>
          <a:xfrm>
            <a:off x="7947600" y="0"/>
            <a:ext cx="4244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C3C102-6B7E-42E1-E42B-81EE0FB7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617" y="1100043"/>
            <a:ext cx="4181383" cy="4657909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56117375-596D-6FA1-D6AB-7303365E0534}"/>
              </a:ext>
            </a:extLst>
          </p:cNvPr>
          <p:cNvSpPr/>
          <p:nvPr/>
        </p:nvSpPr>
        <p:spPr>
          <a:xfrm>
            <a:off x="533249" y="3555745"/>
            <a:ext cx="680029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pt-BR" sz="1900" dirty="0">
                <a:solidFill>
                  <a:srgbClr val="E0E4E6"/>
                </a:solidFill>
                <a:latin typeface="Barlow" pitchFamily="34" charset="0"/>
              </a:rPr>
              <a:t>Empresas que utilizam dados de forma estratégica nas vendas crescem 5 vezes mais rápido que as concorrentes que ainda tomam decisões no escuro.</a:t>
            </a:r>
            <a:endParaRPr lang="en-US" sz="1900" dirty="0">
              <a:solidFill>
                <a:srgbClr val="E0E4E6"/>
              </a:solidFill>
              <a:latin typeface="Barlow" pitchFamily="34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29950EC-D582-EE9B-A637-3BF2941F9CBC}"/>
              </a:ext>
            </a:extLst>
          </p:cNvPr>
          <p:cNvSpPr/>
          <p:nvPr/>
        </p:nvSpPr>
        <p:spPr>
          <a:xfrm>
            <a:off x="1" y="104433"/>
            <a:ext cx="7102136" cy="2277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Impulsionando Vendas com Inteligência de Dados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086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E4AFCB-456A-2198-2E30-6F1B8115DDA4}"/>
              </a:ext>
            </a:extLst>
          </p:cNvPr>
          <p:cNvSpPr/>
          <p:nvPr/>
        </p:nvSpPr>
        <p:spPr>
          <a:xfrm>
            <a:off x="0" y="188057"/>
            <a:ext cx="8114189" cy="551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Desafio da Tomada de Decisão</a:t>
            </a:r>
            <a:endParaRPr lang="en-US" sz="3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98E98A9-DAE3-FD7B-6D08-34F76DCC5458}"/>
              </a:ext>
            </a:extLst>
          </p:cNvPr>
          <p:cNvSpPr/>
          <p:nvPr/>
        </p:nvSpPr>
        <p:spPr>
          <a:xfrm>
            <a:off x="192637" y="1040165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DE231CD-461A-725A-9C7A-716B82BC6D07}"/>
              </a:ext>
            </a:extLst>
          </p:cNvPr>
          <p:cNvSpPr/>
          <p:nvPr/>
        </p:nvSpPr>
        <p:spPr>
          <a:xfrm>
            <a:off x="358610" y="1131010"/>
            <a:ext cx="11453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42EC177C-4043-24F8-9F1F-0EE016A6D447}"/>
              </a:ext>
            </a:extLst>
          </p:cNvPr>
          <p:cNvSpPr/>
          <p:nvPr/>
        </p:nvSpPr>
        <p:spPr>
          <a:xfrm>
            <a:off x="837598" y="1040165"/>
            <a:ext cx="262473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Informação Fragmentada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6A1E4C2A-CDBC-B249-0712-39A74CCC4A45}"/>
              </a:ext>
            </a:extLst>
          </p:cNvPr>
          <p:cNvSpPr/>
          <p:nvPr/>
        </p:nvSpPr>
        <p:spPr>
          <a:xfrm>
            <a:off x="837598" y="1434857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Bares e Restaurantes frequentemente lidam com dados de diferentes fontes, dificultando a obtenção de uma visão holística do </a:t>
            </a:r>
            <a:r>
              <a:rPr lang="en-US" sz="155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negócio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2B02BB3E-BDB0-66BD-968E-238A750D403A}"/>
              </a:ext>
            </a:extLst>
          </p:cNvPr>
          <p:cNvSpPr/>
          <p:nvPr/>
        </p:nvSpPr>
        <p:spPr>
          <a:xfrm>
            <a:off x="192637" y="2491656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924DEA76-FC86-106C-E5FB-9269745EE112}"/>
              </a:ext>
            </a:extLst>
          </p:cNvPr>
          <p:cNvSpPr/>
          <p:nvPr/>
        </p:nvSpPr>
        <p:spPr>
          <a:xfrm>
            <a:off x="342298" y="2582501"/>
            <a:ext cx="147161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470B34F6-7806-B0D8-52E2-1E69ECEA418D}"/>
              </a:ext>
            </a:extLst>
          </p:cNvPr>
          <p:cNvSpPr/>
          <p:nvPr/>
        </p:nvSpPr>
        <p:spPr>
          <a:xfrm>
            <a:off x="837598" y="2491656"/>
            <a:ext cx="271367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Manual Demorada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54440527-11F2-CAC7-4FEF-12FC69D4A050}"/>
              </a:ext>
            </a:extLst>
          </p:cNvPr>
          <p:cNvSpPr/>
          <p:nvPr/>
        </p:nvSpPr>
        <p:spPr>
          <a:xfrm>
            <a:off x="837598" y="2886348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análise manual de grandes volumes de dados consome tempo e recursos, atrasando a tomada de decisões e perdendo oportunidades.</a:t>
            </a:r>
            <a:endParaRPr lang="en-US" sz="1550" dirty="0"/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F2796CD6-C00B-56CF-E549-903FB937AF17}"/>
              </a:ext>
            </a:extLst>
          </p:cNvPr>
          <p:cNvSpPr/>
          <p:nvPr/>
        </p:nvSpPr>
        <p:spPr>
          <a:xfrm>
            <a:off x="192637" y="3943147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83474F94-0CC6-C853-84F0-D20109C9EC2C}"/>
              </a:ext>
            </a:extLst>
          </p:cNvPr>
          <p:cNvSpPr/>
          <p:nvPr/>
        </p:nvSpPr>
        <p:spPr>
          <a:xfrm>
            <a:off x="338369" y="4033992"/>
            <a:ext cx="15490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DBB038A-06CD-0274-158E-2DDD0D294BD4}"/>
              </a:ext>
            </a:extLst>
          </p:cNvPr>
          <p:cNvSpPr/>
          <p:nvPr/>
        </p:nvSpPr>
        <p:spPr>
          <a:xfrm>
            <a:off x="837598" y="3943147"/>
            <a:ext cx="260437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Visão Limitada do Cliente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43307531-6137-1199-D8FE-CD4F0ABEA422}"/>
              </a:ext>
            </a:extLst>
          </p:cNvPr>
          <p:cNvSpPr/>
          <p:nvPr/>
        </p:nvSpPr>
        <p:spPr>
          <a:xfrm>
            <a:off x="837598" y="4337839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 insights profundos sobre o comportamento do cliente, fica difícil personalizar a experiência e atender suas necessidades.</a:t>
            </a:r>
            <a:endParaRPr lang="en-US" sz="1550" dirty="0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1A468039-FBC6-1642-3E9B-26BEF6FC2AD2}"/>
              </a:ext>
            </a:extLst>
          </p:cNvPr>
          <p:cNvSpPr/>
          <p:nvPr/>
        </p:nvSpPr>
        <p:spPr>
          <a:xfrm>
            <a:off x="192637" y="5394638"/>
            <a:ext cx="446484" cy="446484"/>
          </a:xfrm>
          <a:prstGeom prst="roundRect">
            <a:avLst>
              <a:gd name="adj" fmla="val 66680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DC3DBC5-A64A-D148-5086-CF8524D1D117}"/>
              </a:ext>
            </a:extLst>
          </p:cNvPr>
          <p:cNvSpPr/>
          <p:nvPr/>
        </p:nvSpPr>
        <p:spPr>
          <a:xfrm>
            <a:off x="341108" y="5485483"/>
            <a:ext cx="149543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752C62CC-B330-C739-497D-A3ED994C26BB}"/>
              </a:ext>
            </a:extLst>
          </p:cNvPr>
          <p:cNvSpPr/>
          <p:nvPr/>
        </p:nvSpPr>
        <p:spPr>
          <a:xfrm>
            <a:off x="837598" y="5394638"/>
            <a:ext cx="239410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Falta de Previsibilidade</a:t>
            </a: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980FE1C1-4647-96F9-A5CA-40556123BC4A}"/>
              </a:ext>
            </a:extLst>
          </p:cNvPr>
          <p:cNvSpPr/>
          <p:nvPr/>
        </p:nvSpPr>
        <p:spPr>
          <a:xfrm>
            <a:off x="837598" y="5789330"/>
            <a:ext cx="710981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incapacidade de prever tendências do mercado e comportamento do cliente impede ações estratégicas e proativas.</a:t>
            </a:r>
            <a:endParaRPr lang="en-US" sz="155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0F7F8D5D-3C34-57EE-594C-F98DDBF85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15" y="0"/>
            <a:ext cx="4244585" cy="687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2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732D53D-198C-6FD3-EC48-F6BAF6E41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C2642DE-9EB3-5210-36A5-90F8D31A71B1}"/>
              </a:ext>
            </a:extLst>
          </p:cNvPr>
          <p:cNvSpPr/>
          <p:nvPr/>
        </p:nvSpPr>
        <p:spPr>
          <a:xfrm>
            <a:off x="4641483" y="25539"/>
            <a:ext cx="7550517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Soluções</a:t>
            </a: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Personalizadas para Crescimento</a:t>
            </a: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32B7DFE-14C5-7D0B-E460-286D069B1303}"/>
              </a:ext>
            </a:extLst>
          </p:cNvPr>
          <p:cNvSpPr/>
          <p:nvPr/>
        </p:nvSpPr>
        <p:spPr>
          <a:xfrm>
            <a:off x="4741257" y="1366170"/>
            <a:ext cx="7309841" cy="1476281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1DCE18B-0948-7369-2B9C-E9C755509487}"/>
              </a:ext>
            </a:extLst>
          </p:cNvPr>
          <p:cNvSpPr/>
          <p:nvPr/>
        </p:nvSpPr>
        <p:spPr>
          <a:xfrm>
            <a:off x="4960348" y="1432085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Preditiva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B87A5F-21A1-454C-7300-BE23DCE0B178}"/>
              </a:ext>
            </a:extLst>
          </p:cNvPr>
          <p:cNvSpPr/>
          <p:nvPr/>
        </p:nvSpPr>
        <p:spPr>
          <a:xfrm>
            <a:off x="4960348" y="1957003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Utilizamos algoritmos avançados para prever o comportamento do cliente, identificar oportunidades de vendas e otimizar o pipeline.</a:t>
            </a:r>
            <a:endParaRPr lang="en-US" sz="165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93246AE6-E836-F329-1D9C-89A895AEF806}"/>
              </a:ext>
            </a:extLst>
          </p:cNvPr>
          <p:cNvSpPr/>
          <p:nvPr/>
        </p:nvSpPr>
        <p:spPr>
          <a:xfrm>
            <a:off x="4741257" y="3155373"/>
            <a:ext cx="7292121" cy="1583769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B93BFEC9-4612-CC7B-8314-B72FD4193D50}"/>
              </a:ext>
            </a:extLst>
          </p:cNvPr>
          <p:cNvSpPr/>
          <p:nvPr/>
        </p:nvSpPr>
        <p:spPr>
          <a:xfrm>
            <a:off x="4960348" y="3235766"/>
            <a:ext cx="2611755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Dashboards Interativos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D87CFC4-07D2-4CDE-1976-D223FFBBA06E}"/>
              </a:ext>
            </a:extLst>
          </p:cNvPr>
          <p:cNvSpPr/>
          <p:nvPr/>
        </p:nvSpPr>
        <p:spPr>
          <a:xfrm>
            <a:off x="4960348" y="3778859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Criamos dashboards personalizados com KPIs relevantes, permitindo que a equipe de vendas monitore o desempenho e tome decisões em tempo real.</a:t>
            </a:r>
            <a:endParaRPr lang="en-US" sz="16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FCC9BA2B-0F3A-C88B-2B4D-AC1E6E784959}"/>
              </a:ext>
            </a:extLst>
          </p:cNvPr>
          <p:cNvSpPr/>
          <p:nvPr/>
        </p:nvSpPr>
        <p:spPr>
          <a:xfrm>
            <a:off x="4741257" y="5052064"/>
            <a:ext cx="7292121" cy="1583769"/>
          </a:xfrm>
          <a:prstGeom prst="roundRect">
            <a:avLst>
              <a:gd name="adj" fmla="val 20265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BE7AFB2-D97C-0CE2-1846-06407A91051F}"/>
              </a:ext>
            </a:extLst>
          </p:cNvPr>
          <p:cNvSpPr/>
          <p:nvPr/>
        </p:nvSpPr>
        <p:spPr>
          <a:xfrm>
            <a:off x="4960348" y="5128735"/>
            <a:ext cx="348662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Segmentação e Personalização</a:t>
            </a:r>
            <a:endParaRPr lang="en-US" sz="18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5969D3BB-97C8-09ED-BB1A-724F98AF4E11}"/>
              </a:ext>
            </a:extLst>
          </p:cNvPr>
          <p:cNvSpPr/>
          <p:nvPr/>
        </p:nvSpPr>
        <p:spPr>
          <a:xfrm>
            <a:off x="4960348" y="5669936"/>
            <a:ext cx="7172801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Segmentamos clientes de acordo com seus perfis e necessidades, possibilitando a personalização de mensagens e ofertas.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353543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0B6501B-BF33-0FFB-E01C-429A65C9D2D3}"/>
              </a:ext>
            </a:extLst>
          </p:cNvPr>
          <p:cNvSpPr/>
          <p:nvPr/>
        </p:nvSpPr>
        <p:spPr>
          <a:xfrm>
            <a:off x="109243" y="2379458"/>
            <a:ext cx="8216049" cy="626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Impacto Concreto nos Resultados</a:t>
            </a: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79969BF4-4CB8-4701-F824-57291184FCEE}"/>
              </a:ext>
            </a:extLst>
          </p:cNvPr>
          <p:cNvSpPr/>
          <p:nvPr/>
        </p:nvSpPr>
        <p:spPr>
          <a:xfrm>
            <a:off x="109244" y="3372445"/>
            <a:ext cx="11987689" cy="22860"/>
          </a:xfrm>
          <a:prstGeom prst="roundRect">
            <a:avLst>
              <a:gd name="adj" fmla="val 130879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587DE5-9B58-0134-FBE8-FC10E919639F}"/>
              </a:ext>
            </a:extLst>
          </p:cNvPr>
          <p:cNvSpPr/>
          <p:nvPr/>
        </p:nvSpPr>
        <p:spPr>
          <a:xfrm>
            <a:off x="152132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16FFBB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F7F91D3-0E64-96CB-1875-959D90892E27}"/>
              </a:ext>
            </a:extLst>
          </p:cNvPr>
          <p:cNvSpPr/>
          <p:nvPr/>
        </p:nvSpPr>
        <p:spPr>
          <a:xfrm>
            <a:off x="130844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407F37C-2F6A-BE96-DDDC-AF1B8BDD7545}"/>
              </a:ext>
            </a:extLst>
          </p:cNvPr>
          <p:cNvSpPr/>
          <p:nvPr/>
        </p:nvSpPr>
        <p:spPr>
          <a:xfrm>
            <a:off x="1475248" y="3239393"/>
            <a:ext cx="115014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A5D9525-31F1-42BF-BDB3-EA1BD77D5695}"/>
              </a:ext>
            </a:extLst>
          </p:cNvPr>
          <p:cNvSpPr/>
          <p:nvPr/>
        </p:nvSpPr>
        <p:spPr>
          <a:xfrm>
            <a:off x="424759" y="4269938"/>
            <a:ext cx="22162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nas Vendas</a:t>
            </a:r>
            <a:endParaRPr lang="en-US" sz="17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B83CF58-8BE7-FD4C-141A-4DAF9F4C00DF}"/>
              </a:ext>
            </a:extLst>
          </p:cNvPr>
          <p:cNvSpPr/>
          <p:nvPr/>
        </p:nvSpPr>
        <p:spPr>
          <a:xfrm>
            <a:off x="308673" y="4666535"/>
            <a:ext cx="2448401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insights mais precisos, a equipe de vendas pode se concentrar nas melhores oportunidades e aumentar a taxa de conversão.</a:t>
            </a:r>
            <a:endParaRPr lang="en-US" sz="155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655A081-2D5E-6C8C-9105-CCF007766302}"/>
              </a:ext>
            </a:extLst>
          </p:cNvPr>
          <p:cNvSpPr/>
          <p:nvPr/>
        </p:nvSpPr>
        <p:spPr>
          <a:xfrm>
            <a:off x="456801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29DDDA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B276D18-BDD1-66DE-2BF4-3DE6511E1FD3}"/>
              </a:ext>
            </a:extLst>
          </p:cNvPr>
          <p:cNvSpPr/>
          <p:nvPr/>
        </p:nvSpPr>
        <p:spPr>
          <a:xfrm>
            <a:off x="435513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1B368AA-9C37-6816-FE18-BD510D2C2D88}"/>
              </a:ext>
            </a:extLst>
          </p:cNvPr>
          <p:cNvSpPr/>
          <p:nvPr/>
        </p:nvSpPr>
        <p:spPr>
          <a:xfrm>
            <a:off x="4505507" y="3239393"/>
            <a:ext cx="147876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A6BB7BB-615C-33A6-7FCF-E662667CCCFC}"/>
              </a:ext>
            </a:extLst>
          </p:cNvPr>
          <p:cNvSpPr/>
          <p:nvPr/>
        </p:nvSpPr>
        <p:spPr>
          <a:xfrm>
            <a:off x="3355364" y="4269938"/>
            <a:ext cx="244852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Melhoria na Gestão do Pipeline</a:t>
            </a: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312135D-DD8B-6604-1EE1-F9F5AD5540BD}"/>
              </a:ext>
            </a:extLst>
          </p:cNvPr>
          <p:cNvSpPr/>
          <p:nvPr/>
        </p:nvSpPr>
        <p:spPr>
          <a:xfrm>
            <a:off x="3355364" y="4943475"/>
            <a:ext cx="2448520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análise de dados permite identificar gargalos no processo de vendas e otimizar o funil de conversão, reduzindo o tempo de ciclo de vendas.</a:t>
            </a:r>
            <a:endParaRPr lang="en-US" sz="155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8AF6DA93-E966-5A02-06EA-E10B27540CD3}"/>
              </a:ext>
            </a:extLst>
          </p:cNvPr>
          <p:cNvSpPr/>
          <p:nvPr/>
        </p:nvSpPr>
        <p:spPr>
          <a:xfrm>
            <a:off x="7614825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37A7E7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BA328811-7EF6-02D1-B0C7-4929F9B0DCD3}"/>
              </a:ext>
            </a:extLst>
          </p:cNvPr>
          <p:cNvSpPr/>
          <p:nvPr/>
        </p:nvSpPr>
        <p:spPr>
          <a:xfrm>
            <a:off x="7401941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4361EC39-DFE3-1452-5257-CA7F3EAB27F8}"/>
              </a:ext>
            </a:extLst>
          </p:cNvPr>
          <p:cNvSpPr/>
          <p:nvPr/>
        </p:nvSpPr>
        <p:spPr>
          <a:xfrm>
            <a:off x="7548388" y="3239393"/>
            <a:ext cx="155734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8BD2A2C-3156-D6BE-4067-62AAF7A1DF87}"/>
              </a:ext>
            </a:extLst>
          </p:cNvPr>
          <p:cNvSpPr/>
          <p:nvPr/>
        </p:nvSpPr>
        <p:spPr>
          <a:xfrm>
            <a:off x="6402173" y="4269938"/>
            <a:ext cx="2448520" cy="55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Aumento na Retenção de Clientes</a:t>
            </a:r>
            <a:endParaRPr lang="en-US" sz="17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6408816-A052-A50B-8BB8-E5F479158E86}"/>
              </a:ext>
            </a:extLst>
          </p:cNvPr>
          <p:cNvSpPr/>
          <p:nvPr/>
        </p:nvSpPr>
        <p:spPr>
          <a:xfrm>
            <a:off x="6402173" y="4943475"/>
            <a:ext cx="2448520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Entender as necessidades do cliente e personalizar a experiência, aumenta a fidelidade e a retenção a longo prazo.</a:t>
            </a:r>
            <a:endParaRPr lang="en-US" sz="155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A0C2E20D-1553-2E14-A6EE-4F171C659FD6}"/>
              </a:ext>
            </a:extLst>
          </p:cNvPr>
          <p:cNvSpPr/>
          <p:nvPr/>
        </p:nvSpPr>
        <p:spPr>
          <a:xfrm>
            <a:off x="10661634" y="3372385"/>
            <a:ext cx="22860" cy="698063"/>
          </a:xfrm>
          <a:prstGeom prst="roundRect">
            <a:avLst>
              <a:gd name="adj" fmla="val 1308796"/>
            </a:avLst>
          </a:prstGeom>
          <a:solidFill>
            <a:srgbClr val="091231"/>
          </a:solidFill>
          <a:ln/>
        </p:spPr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731810EB-11C0-EF98-4689-6D3E7D3B5083}"/>
              </a:ext>
            </a:extLst>
          </p:cNvPr>
          <p:cNvSpPr/>
          <p:nvPr/>
        </p:nvSpPr>
        <p:spPr>
          <a:xfrm>
            <a:off x="10448750" y="3148072"/>
            <a:ext cx="448747" cy="448747"/>
          </a:xfrm>
          <a:prstGeom prst="roundRect">
            <a:avLst>
              <a:gd name="adj" fmla="val 66672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933377EE-FA59-0F85-1DAD-9C086BCAB3B5}"/>
              </a:ext>
            </a:extLst>
          </p:cNvPr>
          <p:cNvSpPr/>
          <p:nvPr/>
        </p:nvSpPr>
        <p:spPr>
          <a:xfrm>
            <a:off x="10597936" y="3239393"/>
            <a:ext cx="150257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EA7229C3-A016-8D8C-4F0F-13B96A13D463}"/>
              </a:ext>
            </a:extLst>
          </p:cNvPr>
          <p:cNvSpPr/>
          <p:nvPr/>
        </p:nvSpPr>
        <p:spPr>
          <a:xfrm>
            <a:off x="9565068" y="4269938"/>
            <a:ext cx="22162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Redução de Custos</a:t>
            </a:r>
            <a:endParaRPr lang="en-US" sz="17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95F74B60-6F57-2DDF-D842-BF0284D461FC}"/>
              </a:ext>
            </a:extLst>
          </p:cNvPr>
          <p:cNvSpPr/>
          <p:nvPr/>
        </p:nvSpPr>
        <p:spPr>
          <a:xfrm>
            <a:off x="9448982" y="4666535"/>
            <a:ext cx="2448520" cy="1595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 uma gestão mais eficiente do pipeline de vendas, a equipe pode otimizar o uso de recursos e reduzir custos operacionais.</a:t>
            </a:r>
            <a:endParaRPr lang="en-US" sz="1550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1B237529-32A3-DE50-5C04-8C84EC85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4" r="896"/>
          <a:stretch/>
        </p:blipFill>
        <p:spPr>
          <a:xfrm>
            <a:off x="0" y="11900"/>
            <a:ext cx="12192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3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FE9132B-AA09-0D6F-A91A-D74D308A0DC1}"/>
              </a:ext>
            </a:extLst>
          </p:cNvPr>
          <p:cNvSpPr/>
          <p:nvPr/>
        </p:nvSpPr>
        <p:spPr>
          <a:xfrm>
            <a:off x="247468" y="794815"/>
            <a:ext cx="80366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 Mercado de Análise de Dados</a:t>
            </a:r>
            <a:endParaRPr lang="en-US" sz="43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BEBB123-B64F-2953-288E-25A1CD92C383}"/>
              </a:ext>
            </a:extLst>
          </p:cNvPr>
          <p:cNvSpPr/>
          <p:nvPr/>
        </p:nvSpPr>
        <p:spPr>
          <a:xfrm>
            <a:off x="247468" y="2134812"/>
            <a:ext cx="31097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Crescimento do Mercado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75164F6-3376-839F-8138-47E6D2E49EA7}"/>
              </a:ext>
            </a:extLst>
          </p:cNvPr>
          <p:cNvSpPr/>
          <p:nvPr/>
        </p:nvSpPr>
        <p:spPr>
          <a:xfrm>
            <a:off x="247468" y="2724529"/>
            <a:ext cx="5454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mercado global de análise de dados está em constante expansão, impulsionado pela crescente necessidade de insights e decisões baseadas em dados.</a:t>
            </a:r>
            <a:endParaRPr lang="en-US" sz="19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D59942E3-430A-E6F8-B0D2-EB369727F36E}"/>
              </a:ext>
            </a:extLst>
          </p:cNvPr>
          <p:cNvSpPr/>
          <p:nvPr/>
        </p:nvSpPr>
        <p:spPr>
          <a:xfrm>
            <a:off x="6550041" y="2134812"/>
            <a:ext cx="26282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Impacto nas Vendas</a:t>
            </a:r>
            <a:endParaRPr lang="en-US" sz="2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CD40669-9462-9E8A-8F0D-22223B83B7AC}"/>
              </a:ext>
            </a:extLst>
          </p:cNvPr>
          <p:cNvSpPr/>
          <p:nvPr/>
        </p:nvSpPr>
        <p:spPr>
          <a:xfrm>
            <a:off x="6550041" y="2724529"/>
            <a:ext cx="54541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Empresas que adotam a análise de dados em suas estratégias de vendas demonstram um aumento significativo na produtividade e na retenção de clientes.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92727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EE2E202-F036-6C00-36FD-F9871644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66075DB-B805-C9B9-C443-0EDD06690BDF}"/>
              </a:ext>
            </a:extLst>
          </p:cNvPr>
          <p:cNvSpPr/>
          <p:nvPr/>
        </p:nvSpPr>
        <p:spPr>
          <a:xfrm>
            <a:off x="4921617" y="594045"/>
            <a:ext cx="7270383" cy="851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Modelo de Negócio Personalizado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CC4ABE5-B46A-8424-BD72-5D82EA7E6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18" y="1711558"/>
            <a:ext cx="743802" cy="1614159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DEFEE6A-4FFD-AE84-BF23-769735546B31}"/>
              </a:ext>
            </a:extLst>
          </p:cNvPr>
          <p:cNvSpPr/>
          <p:nvPr/>
        </p:nvSpPr>
        <p:spPr>
          <a:xfrm>
            <a:off x="5839349" y="1803028"/>
            <a:ext cx="244792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Análise Contínua</a:t>
            </a:r>
            <a:endParaRPr lang="en-US" sz="19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2B7C4BA-F012-C3A0-3A7F-E879F7545874}"/>
              </a:ext>
            </a:extLst>
          </p:cNvPr>
          <p:cNvSpPr/>
          <p:nvPr/>
        </p:nvSpPr>
        <p:spPr>
          <a:xfrm>
            <a:off x="5839349" y="2241178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Oferecemos serviços de análise contínua dos dados do cliente, fornecendo insights periódicos e atualizados.</a:t>
            </a:r>
            <a:endParaRPr lang="en-US" sz="1700" dirty="0"/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4B48B35F-9B1D-2706-D83B-9295EB3CA3A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21618" y="3304401"/>
            <a:ext cx="743802" cy="1656000"/>
          </a:xfrm>
          <a:prstGeom prst="rect">
            <a:avLst/>
          </a:prstGeom>
        </p:spPr>
      </p:pic>
      <p:sp>
        <p:nvSpPr>
          <p:cNvPr id="9" name="Text 3">
            <a:extLst>
              <a:ext uri="{FF2B5EF4-FFF2-40B4-BE49-F238E27FC236}">
                <a16:creationId xmlns:a16="http://schemas.microsoft.com/office/drawing/2014/main" id="{19E78890-34CD-0982-76DD-C17F3EF923AE}"/>
              </a:ext>
            </a:extLst>
          </p:cNvPr>
          <p:cNvSpPr/>
          <p:nvPr/>
        </p:nvSpPr>
        <p:spPr>
          <a:xfrm>
            <a:off x="5839349" y="3304406"/>
            <a:ext cx="383940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Implementação de Sistemas de BI</a:t>
            </a:r>
            <a:endParaRPr lang="en-US" sz="19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E25A03C5-8932-EFF3-EFE6-816951B7A7D7}"/>
              </a:ext>
            </a:extLst>
          </p:cNvPr>
          <p:cNvSpPr/>
          <p:nvPr/>
        </p:nvSpPr>
        <p:spPr>
          <a:xfrm>
            <a:off x="5839349" y="3742556"/>
            <a:ext cx="6169938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Auxiliamos na implementação de sistemas de Business Intelligence (BI) personalizados para a coleta, armazenamento e análise de dados.</a:t>
            </a:r>
            <a:endParaRPr lang="en-US" sz="17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A895BF3-AF1C-3F8C-DB1A-0ABBB7C15108}"/>
              </a:ext>
            </a:extLst>
          </p:cNvPr>
          <p:cNvSpPr/>
          <p:nvPr/>
        </p:nvSpPr>
        <p:spPr>
          <a:xfrm>
            <a:off x="5839349" y="5221421"/>
            <a:ext cx="276344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Treinamento de Equipes</a:t>
            </a:r>
            <a:endParaRPr lang="en-US" sz="19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5E8AF6C9-D355-0B42-882E-1494BBE9A21F}"/>
              </a:ext>
            </a:extLst>
          </p:cNvPr>
          <p:cNvSpPr/>
          <p:nvPr/>
        </p:nvSpPr>
        <p:spPr>
          <a:xfrm>
            <a:off x="5839349" y="5659571"/>
            <a:ext cx="616993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Capacitamos a equipe de vendas para interpretar dados, utilizar ferramentas de análise e tomar decisões estratégicas.</a:t>
            </a:r>
            <a:endParaRPr lang="en-US" sz="17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5461C10D-1DE9-524A-4A87-10BDC1E14E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921617" y="4954768"/>
            <a:ext cx="743802" cy="16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4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3">
            <a:extLst>
              <a:ext uri="{FF2B5EF4-FFF2-40B4-BE49-F238E27FC236}">
                <a16:creationId xmlns:a16="http://schemas.microsoft.com/office/drawing/2014/main" id="{C92994C9-B75A-D3B4-8087-5DB4994CF666}"/>
              </a:ext>
            </a:extLst>
          </p:cNvPr>
          <p:cNvSpPr/>
          <p:nvPr/>
        </p:nvSpPr>
        <p:spPr>
          <a:xfrm>
            <a:off x="1382316" y="6707980"/>
            <a:ext cx="2460546" cy="1342715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Nome :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342900" indent="-342900" algn="l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sz="11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>
              <a:lnSpc>
                <a:spcPts val="3400"/>
              </a:lnSpc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171450" indent="-1714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b="1" dirty="0">
              <a:solidFill>
                <a:srgbClr val="E0E4E6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322F9E8-D910-4AFC-E7D8-B40AD43D179F}"/>
              </a:ext>
            </a:extLst>
          </p:cNvPr>
          <p:cNvSpPr/>
          <p:nvPr/>
        </p:nvSpPr>
        <p:spPr>
          <a:xfrm>
            <a:off x="4893780" y="261693"/>
            <a:ext cx="66948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Diferenciais</a:t>
            </a: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</a:rPr>
              <a:t>Competitivos</a:t>
            </a: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8FDAFACE-2190-6E88-9029-9BC8E3AA1602}"/>
              </a:ext>
            </a:extLst>
          </p:cNvPr>
          <p:cNvSpPr/>
          <p:nvPr/>
        </p:nvSpPr>
        <p:spPr>
          <a:xfrm>
            <a:off x="4742122" y="1317777"/>
            <a:ext cx="7248606" cy="5310426"/>
          </a:xfrm>
          <a:prstGeom prst="roundRect">
            <a:avLst>
              <a:gd name="adj" fmla="val 697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BCCB7CD9-9117-2796-6755-85FE8BA18689}"/>
              </a:ext>
            </a:extLst>
          </p:cNvPr>
          <p:cNvSpPr/>
          <p:nvPr/>
        </p:nvSpPr>
        <p:spPr>
          <a:xfrm>
            <a:off x="4742122" y="1333017"/>
            <a:ext cx="7233365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B36841C-BBAA-90F5-3522-3060D0F2C867}"/>
              </a:ext>
            </a:extLst>
          </p:cNvPr>
          <p:cNvSpPr/>
          <p:nvPr/>
        </p:nvSpPr>
        <p:spPr>
          <a:xfrm>
            <a:off x="5092048" y="148875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Especialização em Vendas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5C800A5-D6D4-08C4-36DE-DD81CAE8E65B}"/>
              </a:ext>
            </a:extLst>
          </p:cNvPr>
          <p:cNvSpPr/>
          <p:nvPr/>
        </p:nvSpPr>
        <p:spPr>
          <a:xfrm>
            <a:off x="8533390" y="148875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soluções personalizadas para o setor de vendas.</a:t>
            </a:r>
            <a:endParaRPr lang="en-US" sz="1900" dirty="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7ACE9463-7066-D5DE-F943-663EA29D2511}"/>
              </a:ext>
            </a:extLst>
          </p:cNvPr>
          <p:cNvSpPr/>
          <p:nvPr/>
        </p:nvSpPr>
        <p:spPr>
          <a:xfrm>
            <a:off x="4742122" y="2829633"/>
            <a:ext cx="7233365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6294236-26DE-40D0-517E-55B4334CA2E5}"/>
              </a:ext>
            </a:extLst>
          </p:cNvPr>
          <p:cNvSpPr/>
          <p:nvPr/>
        </p:nvSpPr>
        <p:spPr>
          <a:xfrm>
            <a:off x="5092048" y="298536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Insights Práticos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94D6565F-6A6C-6FCF-2E9C-C1B86A93EAAC}"/>
              </a:ext>
            </a:extLst>
          </p:cNvPr>
          <p:cNvSpPr/>
          <p:nvPr/>
        </p:nvSpPr>
        <p:spPr>
          <a:xfrm>
            <a:off x="8533390" y="2985367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Oferecemos insights acionáveis que podem ser aplicados diretamente no dia a dia da equipe de vendas.</a:t>
            </a:r>
            <a:endParaRPr lang="en-US" sz="19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04F06F49-07D3-88E8-E6C3-6E5F62C59CDF}"/>
              </a:ext>
            </a:extLst>
          </p:cNvPr>
          <p:cNvSpPr/>
          <p:nvPr/>
        </p:nvSpPr>
        <p:spPr>
          <a:xfrm>
            <a:off x="4742122" y="4721298"/>
            <a:ext cx="7233365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C560A55-BB56-32A3-8C47-203FE429B70F}"/>
              </a:ext>
            </a:extLst>
          </p:cNvPr>
          <p:cNvSpPr/>
          <p:nvPr/>
        </p:nvSpPr>
        <p:spPr>
          <a:xfrm>
            <a:off x="5092048" y="4877032"/>
            <a:ext cx="3195280" cy="118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Experiência em Bares e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" pitchFamily="34" charset="0"/>
                <a:ea typeface="Barlow" pitchFamily="34" charset="-122"/>
                <a:cs typeface="Barlow" pitchFamily="34" charset="-120"/>
              </a:rPr>
              <a:t>Restaurantes</a:t>
            </a:r>
            <a:endParaRPr lang="en-US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AB84E4A5-C916-B032-9071-4F562F5488EB}"/>
              </a:ext>
            </a:extLst>
          </p:cNvPr>
          <p:cNvSpPr/>
          <p:nvPr/>
        </p:nvSpPr>
        <p:spPr>
          <a:xfrm>
            <a:off x="8533390" y="4877032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Nossa equipe é composta por especialistas com profundo conhecimento do mercado de bares e restaurantes.</a:t>
            </a:r>
            <a:endParaRPr lang="en-US" sz="1900" dirty="0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A186C4AE-D716-1525-ED3E-F3D0AC58E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2"/>
            <a:ext cx="4572000" cy="68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93000">
              <a:srgbClr val="1DB5C5"/>
            </a:gs>
            <a:gs pos="54000">
              <a:srgbClr val="0881AB"/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6357239-6C4B-5FDC-19DF-08A031777A16}"/>
              </a:ext>
            </a:extLst>
          </p:cNvPr>
          <p:cNvSpPr/>
          <p:nvPr/>
        </p:nvSpPr>
        <p:spPr>
          <a:xfrm>
            <a:off x="3742659" y="235383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Transforme dados em resultados concretos e impulsione o crescimento do seu negócio com nossa consultoria em análise de dados.</a:t>
            </a:r>
            <a:endParaRPr lang="en-US" sz="1900" dirty="0"/>
          </a:p>
        </p:txBody>
      </p:sp>
      <p:sp>
        <p:nvSpPr>
          <p:cNvPr id="3" name="Text 3"/>
          <p:cNvSpPr/>
          <p:nvPr/>
        </p:nvSpPr>
        <p:spPr>
          <a:xfrm>
            <a:off x="943801" y="1718709"/>
            <a:ext cx="2899061" cy="2455400"/>
          </a:xfrm>
          <a:prstGeom prst="rect">
            <a:avLst/>
          </a:prstGeom>
          <a:noFill/>
          <a:ln/>
        </p:spPr>
        <p:txBody>
          <a:bodyPr wrap="none" lIns="0" tIns="0" rIns="0" bIns="0" numCol="2" rtlCol="0" anchor="t"/>
          <a:lstStyle/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Alan 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Bruno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Douglas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Henrique</a:t>
            </a:r>
          </a:p>
          <a:p>
            <a:pPr marL="285750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Samuel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	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1400" b="1" dirty="0">
              <a:solidFill>
                <a:srgbClr val="E0E4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213AF-D9FD-DE89-DD6B-5BB44BB07045}"/>
              </a:ext>
            </a:extLst>
          </p:cNvPr>
          <p:cNvSpPr txBox="1"/>
          <p:nvPr/>
        </p:nvSpPr>
        <p:spPr>
          <a:xfrm>
            <a:off x="0" y="5655076"/>
            <a:ext cx="12192000" cy="1695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indent="0" algn="r">
              <a:lnSpc>
                <a:spcPts val="3100"/>
              </a:lnSpc>
              <a:buNone/>
              <a:defRPr sz="190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defRPr>
            </a:lvl1pPr>
          </a:lstStyle>
          <a:p>
            <a:pPr algn="l"/>
            <a:r>
              <a:rPr lang="pt-BR" sz="1000" b="1" dirty="0"/>
              <a:t>Referências</a:t>
            </a:r>
          </a:p>
          <a:p>
            <a:pPr algn="l"/>
            <a:r>
              <a:rPr lang="pt-BR" sz="1000" dirty="0"/>
              <a:t>GRAND VIEW RESEARCH. Big Data Market </a:t>
            </a:r>
            <a:r>
              <a:rPr lang="pt-BR" sz="1000" dirty="0" err="1"/>
              <a:t>Size</a:t>
            </a:r>
            <a:r>
              <a:rPr lang="pt-BR" sz="1000" dirty="0"/>
              <a:t>, </a:t>
            </a:r>
            <a:r>
              <a:rPr lang="pt-BR" sz="1000" dirty="0" err="1"/>
              <a:t>Share</a:t>
            </a:r>
            <a:r>
              <a:rPr lang="pt-BR" sz="1000" dirty="0"/>
              <a:t> &amp; Trends Analysis Report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Component</a:t>
            </a:r>
            <a:r>
              <a:rPr lang="pt-BR" sz="1000" dirty="0"/>
              <a:t> (Software, Hardware), </a:t>
            </a:r>
            <a:r>
              <a:rPr lang="pt-BR" sz="1000" dirty="0" err="1"/>
              <a:t>By</a:t>
            </a:r>
            <a:r>
              <a:rPr lang="pt-BR" sz="1000" dirty="0"/>
              <a:t> Deployment,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Application</a:t>
            </a:r>
            <a:r>
              <a:rPr lang="pt-BR" sz="1000" dirty="0"/>
              <a:t>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End</a:t>
            </a:r>
            <a:r>
              <a:rPr lang="pt-BR" sz="1000" dirty="0"/>
              <a:t>-use, </a:t>
            </a:r>
            <a:r>
              <a:rPr lang="pt-BR" sz="1000" dirty="0" err="1"/>
              <a:t>By</a:t>
            </a:r>
            <a:r>
              <a:rPr lang="pt-BR" sz="1000" dirty="0"/>
              <a:t> </a:t>
            </a:r>
            <a:r>
              <a:rPr lang="pt-BR" sz="1000" dirty="0" err="1"/>
              <a:t>Region</a:t>
            </a:r>
            <a:r>
              <a:rPr lang="pt-BR" sz="1000" dirty="0"/>
              <a:t>, And </a:t>
            </a:r>
            <a:r>
              <a:rPr lang="pt-BR" sz="1000" dirty="0" err="1"/>
              <a:t>Segment</a:t>
            </a:r>
            <a:r>
              <a:rPr lang="pt-BR" sz="1000" dirty="0"/>
              <a:t> </a:t>
            </a:r>
            <a:r>
              <a:rPr lang="pt-BR" sz="1000" dirty="0" err="1"/>
              <a:t>Forecasts</a:t>
            </a:r>
            <a:r>
              <a:rPr lang="pt-BR" sz="1000" dirty="0"/>
              <a:t>, 2020 – 2027. Disponível em: https://www.grandviewresearch.com/</a:t>
            </a:r>
            <a:r>
              <a:rPr lang="pt-BR" sz="1000" dirty="0" err="1"/>
              <a:t>industry-analysis</a:t>
            </a:r>
            <a:r>
              <a:rPr lang="pt-BR" sz="1000" dirty="0"/>
              <a:t>/big-data-</a:t>
            </a:r>
            <a:r>
              <a:rPr lang="pt-BR" sz="1000" dirty="0" err="1"/>
              <a:t>industry</a:t>
            </a:r>
            <a:r>
              <a:rPr lang="pt-BR" sz="1000" dirty="0"/>
              <a:t>. Acesso em: 28 set. 2024.</a:t>
            </a:r>
          </a:p>
        </p:txBody>
      </p:sp>
    </p:spTree>
    <p:extLst>
      <p:ext uri="{BB962C8B-B14F-4D97-AF65-F5344CB8AC3E}">
        <p14:creationId xmlns:p14="http://schemas.microsoft.com/office/powerpoint/2010/main" val="41681744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655</Words>
  <Application>Microsoft Office PowerPoint</Application>
  <PresentationFormat>Widescreen</PresentationFormat>
  <Paragraphs>132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Barlow</vt:lpstr>
      <vt:lpstr>Barlow Bold</vt:lpstr>
      <vt:lpstr>Calibri</vt:lpstr>
      <vt:lpstr>Calibri Light</vt:lpstr>
      <vt:lpstr>Spline Sans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Samuel William Paes</dc:creator>
  <cp:lastModifiedBy>Samuel William Paes</cp:lastModifiedBy>
  <cp:revision>25</cp:revision>
  <dcterms:created xsi:type="dcterms:W3CDTF">2024-10-12T15:50:58Z</dcterms:created>
  <dcterms:modified xsi:type="dcterms:W3CDTF">2024-10-12T18:21:20Z</dcterms:modified>
</cp:coreProperties>
</file>